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256" r:id="rId2"/>
    <p:sldId id="308" r:id="rId3"/>
    <p:sldId id="379" r:id="rId4"/>
    <p:sldId id="383" r:id="rId5"/>
    <p:sldId id="380" r:id="rId6"/>
    <p:sldId id="381" r:id="rId7"/>
    <p:sldId id="382" r:id="rId8"/>
    <p:sldId id="384" r:id="rId9"/>
    <p:sldId id="385" r:id="rId10"/>
    <p:sldId id="387" r:id="rId11"/>
    <p:sldId id="386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6" r:id="rId20"/>
    <p:sldId id="395" r:id="rId21"/>
    <p:sldId id="397" r:id="rId22"/>
    <p:sldId id="398" r:id="rId23"/>
    <p:sldId id="399" r:id="rId24"/>
    <p:sldId id="400" r:id="rId25"/>
    <p:sldId id="401" r:id="rId26"/>
    <p:sldId id="403" r:id="rId27"/>
    <p:sldId id="404" r:id="rId28"/>
    <p:sldId id="405" r:id="rId29"/>
    <p:sldId id="408" r:id="rId30"/>
    <p:sldId id="409" r:id="rId31"/>
    <p:sldId id="410" r:id="rId32"/>
    <p:sldId id="411" r:id="rId33"/>
    <p:sldId id="412" r:id="rId34"/>
    <p:sldId id="413" r:id="rId35"/>
    <p:sldId id="424" r:id="rId36"/>
    <p:sldId id="425" r:id="rId37"/>
    <p:sldId id="426" r:id="rId38"/>
    <p:sldId id="427" r:id="rId39"/>
    <p:sldId id="415" r:id="rId40"/>
    <p:sldId id="416" r:id="rId41"/>
    <p:sldId id="406" r:id="rId42"/>
    <p:sldId id="417" r:id="rId43"/>
    <p:sldId id="418" r:id="rId44"/>
    <p:sldId id="419" r:id="rId45"/>
    <p:sldId id="414" r:id="rId46"/>
    <p:sldId id="407" r:id="rId47"/>
    <p:sldId id="420" r:id="rId48"/>
    <p:sldId id="421" r:id="rId49"/>
    <p:sldId id="423" r:id="rId50"/>
    <p:sldId id="429" r:id="rId51"/>
    <p:sldId id="430" r:id="rId52"/>
    <p:sldId id="431" r:id="rId53"/>
    <p:sldId id="432" r:id="rId54"/>
    <p:sldId id="433" r:id="rId55"/>
    <p:sldId id="434" r:id="rId56"/>
    <p:sldId id="435" r:id="rId57"/>
    <p:sldId id="437" r:id="rId58"/>
    <p:sldId id="438" r:id="rId59"/>
    <p:sldId id="439" r:id="rId60"/>
    <p:sldId id="440" r:id="rId61"/>
    <p:sldId id="428" r:id="rId62"/>
    <p:sldId id="441" r:id="rId63"/>
    <p:sldId id="442" r:id="rId64"/>
    <p:sldId id="443" r:id="rId65"/>
    <p:sldId id="444" r:id="rId66"/>
    <p:sldId id="445" r:id="rId67"/>
    <p:sldId id="447" r:id="rId68"/>
    <p:sldId id="446" r:id="rId69"/>
    <p:sldId id="448" r:id="rId70"/>
    <p:sldId id="449" r:id="rId71"/>
    <p:sldId id="450" r:id="rId72"/>
    <p:sldId id="451" r:id="rId73"/>
    <p:sldId id="422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E5E5E5"/>
    <a:srgbClr val="E6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27" autoAdjust="0"/>
    <p:restoredTop sz="94222"/>
  </p:normalViewPr>
  <p:slideViewPr>
    <p:cSldViewPr snapToGrid="0" snapToObjects="1">
      <p:cViewPr varScale="1">
        <p:scale>
          <a:sx n="140" d="100"/>
          <a:sy n="140" d="100"/>
        </p:scale>
        <p:origin x="1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E6A5C-D5AE-684F-BF26-7E76C0B2B323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F77E1-1A56-564F-B276-833BDCD5A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103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43DF8-F312-1142-8E7C-15CEE610813C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31EA26-C7B2-0643-A8CC-F934F7522C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47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96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dependency</a:t>
            </a:r>
            <a:r>
              <a:rPr lang="en-US" baseline="0" dirty="0" smtClean="0"/>
              <a:t> between X and Y can be created in the next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8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dependency</a:t>
            </a:r>
            <a:r>
              <a:rPr lang="en-US" baseline="0" dirty="0" smtClean="0"/>
              <a:t> between X and Y can be created in the </a:t>
            </a:r>
            <a:r>
              <a:rPr lang="en-US" baseline="0" smtClean="0"/>
              <a:t>next step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the dependency</a:t>
            </a:r>
            <a:r>
              <a:rPr lang="en-US" baseline="0" dirty="0" smtClean="0"/>
              <a:t> between X and Y can be created in the </a:t>
            </a:r>
            <a:r>
              <a:rPr lang="en-US" baseline="0" smtClean="0"/>
              <a:t>next step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31EA26-C7B2-0643-A8CC-F934F7522C2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81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D14C1-AA1C-DD45-AAC3-14C826199A9E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685800" y="3680640"/>
            <a:ext cx="77724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4236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8B630-7DB5-0F43-BB4C-592677EF7FC6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99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5E3CE-9212-894F-ADDF-3CA830DAFA9F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2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0F95-00F1-2A45-BC1C-853132D6BC8D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43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4DBA6-32DD-3242-B543-13B59FDE7D40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07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5B9F4-C845-F249-83F1-F71EDD13BF00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3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6CB00-D095-4343-BD8E-CD400E9BF89D}" type="datetime1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4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AE97C-EADB-9C46-B022-B6C1A1029322}" type="datetime1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494720"/>
            <a:ext cx="8229600" cy="86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364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3DB74-B962-2A4D-A32C-8300F85F7B50}" type="datetime1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644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BB2E7-2567-B64B-9896-2B3EDE878C55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831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2CAC8-693A-E944-8852-4914926AD22C}" type="datetime1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23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70DE5D-B0D8-D146-B99C-CFC3761DF7F2}" type="datetime1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157AA-4A4D-2C48-B0F6-C526C028AE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66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danqi/papers/emnlp2014.pdf" TargetMode="External"/><Relationship Id="rId4" Type="http://schemas.openxmlformats.org/officeDocument/2006/relationships/hyperlink" Target="https://aclweb.org/anthology/C/C08/C08-1095.pdf" TargetMode="External"/><Relationship Id="rId5" Type="http://schemas.openxmlformats.org/officeDocument/2006/relationships/hyperlink" Target="http://surdeanu.info/mihai/papers/naacl10-parsing.pdf" TargetMode="External"/><Relationship Id="rId6" Type="http://schemas.openxmlformats.org/officeDocument/2006/relationships/hyperlink" Target="https://arxiv.org/pdf/1503.00075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.stanford.edu/~jurafsky/slp3/14.pdf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p.lingfil.uu.se/~nivre/docs/acl09.pdf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hyperlink" Target="https://nlp.stanford.edu/sentiment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CSC 439/539</a:t>
            </a:r>
            <a:br>
              <a:rPr lang="en-US" sz="2800" dirty="0" smtClean="0"/>
            </a:br>
            <a:r>
              <a:rPr lang="en-US" sz="2800" dirty="0" smtClean="0"/>
              <a:t> Statistical Natural Language Processing</a:t>
            </a:r>
            <a:br>
              <a:rPr lang="en-US" sz="2800" dirty="0" smtClean="0"/>
            </a:br>
            <a:r>
              <a:rPr lang="en-US" sz="2800" dirty="0" smtClean="0"/>
              <a:t>Lecture 8: Dependency Parsing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Mihai Surdeanu</a:t>
            </a:r>
          </a:p>
          <a:p>
            <a:r>
              <a:rPr lang="en-US" dirty="0" smtClean="0"/>
              <a:t>Fall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3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Exercise: what is the </a:t>
            </a:r>
            <a:r>
              <a:rPr lang="en-US" sz="3600" smtClean="0"/>
              <a:t>unlabeled dependency tree for this sentence?</a:t>
            </a:r>
            <a:endParaRPr lang="en-US" sz="36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47083" y="3710077"/>
            <a:ext cx="664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I ate a bagel today with sesame seeds .</a:t>
            </a:r>
            <a:endParaRPr lang="en-US" sz="3200"/>
          </a:p>
        </p:txBody>
      </p:sp>
      <p:sp>
        <p:nvSpPr>
          <p:cNvPr id="5" name="Rounded Rectangular Callout 4"/>
          <p:cNvSpPr/>
          <p:nvPr/>
        </p:nvSpPr>
        <p:spPr>
          <a:xfrm>
            <a:off x="4780430" y="5160935"/>
            <a:ext cx="3069461" cy="1270861"/>
          </a:xfrm>
          <a:prstGeom prst="wedgeRoundRectCallout">
            <a:avLst>
              <a:gd name="adj1" fmla="val -36601"/>
              <a:gd name="adj2" fmla="val -1055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This example has a non-projective tree </a:t>
            </a:r>
            <a:r>
              <a:rPr lang="en-US" sz="2400" smtClean="0"/>
              <a:t>(crossing edges)!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70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the dependency trees following universal dependencies for these sentences:</a:t>
            </a:r>
          </a:p>
          <a:p>
            <a:pPr lvl="1"/>
            <a:r>
              <a:rPr lang="en-US" dirty="0" smtClean="0"/>
              <a:t>John Doe visited China.</a:t>
            </a:r>
          </a:p>
          <a:p>
            <a:pPr lvl="1"/>
            <a:r>
              <a:rPr lang="en-US" dirty="0" smtClean="0"/>
              <a:t>I saw a girl with the telescope.</a:t>
            </a:r>
          </a:p>
          <a:p>
            <a:pPr lvl="1"/>
            <a:r>
              <a:rPr lang="en-US" dirty="0" smtClean="0"/>
              <a:t>They told him a story.</a:t>
            </a:r>
          </a:p>
          <a:p>
            <a:pPr lvl="1"/>
            <a:r>
              <a:rPr lang="en-US" dirty="0" smtClean="0"/>
              <a:t>A hearing is scheduled on the issue today.</a:t>
            </a:r>
          </a:p>
          <a:p>
            <a:pPr lvl="1"/>
            <a:r>
              <a:rPr lang="en-US" dirty="0" smtClean="0"/>
              <a:t>JetBlue canceled our flight this morning which was already late.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11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780430" y="5684158"/>
            <a:ext cx="3464668" cy="854754"/>
          </a:xfrm>
          <a:prstGeom prst="wedgeRoundRectCallout">
            <a:avLst>
              <a:gd name="adj1" fmla="val -36601"/>
              <a:gd name="adj2" fmla="val -10552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last 2 examples have non-projective trees!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0429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dependency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single designated root node that has no incoming </a:t>
            </a:r>
            <a:r>
              <a:rPr lang="en-US" dirty="0" smtClean="0"/>
              <a:t>arcs.</a:t>
            </a:r>
            <a:endParaRPr lang="en-US" dirty="0"/>
          </a:p>
          <a:p>
            <a:r>
              <a:rPr lang="en-US" dirty="0" smtClean="0"/>
              <a:t>With the exception of the root node, each word has exactly one incoming arc (one head). </a:t>
            </a:r>
          </a:p>
          <a:p>
            <a:r>
              <a:rPr lang="en-US" dirty="0" smtClean="0"/>
              <a:t>There </a:t>
            </a:r>
            <a:r>
              <a:rPr lang="en-US" dirty="0"/>
              <a:t>is a unique path from the root node to </a:t>
            </a:r>
            <a:r>
              <a:rPr lang="en-US" dirty="0" smtClean="0"/>
              <a:t>each word in the sentence.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Projectivity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theoretical requirement, but useful in practice because</a:t>
            </a:r>
          </a:p>
          <a:p>
            <a:pPr lvl="1"/>
            <a:r>
              <a:rPr lang="en-US" dirty="0" smtClean="0"/>
              <a:t>Training data was generated from the original constituent-based treebanks resulting in projective trees</a:t>
            </a:r>
          </a:p>
          <a:p>
            <a:pPr lvl="1"/>
            <a:r>
              <a:rPr lang="en-US" dirty="0" smtClean="0"/>
              <a:t>The simplest algorithms produce projective trees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65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Shift-reduce (or transition-based) algorithms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3" y="1865295"/>
            <a:ext cx="7462434" cy="449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72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Arc-standard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1738"/>
            <a:ext cx="8229600" cy="763292"/>
          </a:xfrm>
        </p:spPr>
        <p:txBody>
          <a:bodyPr/>
          <a:lstStyle/>
          <a:p>
            <a:r>
              <a:rPr lang="en-US" smtClean="0"/>
              <a:t>Possible actions: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2975030"/>
            <a:ext cx="7222210" cy="174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80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Arc-standard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2211738"/>
            <a:ext cx="8229600" cy="763292"/>
          </a:xfrm>
        </p:spPr>
        <p:txBody>
          <a:bodyPr/>
          <a:lstStyle/>
          <a:p>
            <a:r>
              <a:rPr lang="en-US" smtClean="0"/>
              <a:t>Possible actions: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2975030"/>
            <a:ext cx="7222210" cy="174266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3634353" y="4613686"/>
            <a:ext cx="4610745" cy="1925226"/>
          </a:xfrm>
          <a:prstGeom prst="wedgeRoundRectCallout">
            <a:avLst>
              <a:gd name="adj1" fmla="val -82311"/>
              <a:gd name="adj2" fmla="val -8821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err="1" smtClean="0"/>
              <a:t>LeftArc</a:t>
            </a:r>
            <a:r>
              <a:rPr lang="en-US" sz="2000" dirty="0" smtClean="0"/>
              <a:t> and </a:t>
            </a:r>
            <a:r>
              <a:rPr lang="en-US" sz="2000" dirty="0" err="1" smtClean="0"/>
              <a:t>RightArc</a:t>
            </a:r>
            <a:r>
              <a:rPr lang="en-US" sz="2000" dirty="0" smtClean="0"/>
              <a:t> will be </a:t>
            </a:r>
            <a:r>
              <a:rPr lang="en-US" sz="2000" dirty="0" err="1" smtClean="0"/>
              <a:t>subclassed</a:t>
            </a:r>
            <a:r>
              <a:rPr lang="en-US" sz="2000" dirty="0" smtClean="0"/>
              <a:t> with the label of the dependency to be created, e.g., </a:t>
            </a:r>
            <a:r>
              <a:rPr lang="en-US" sz="2000" dirty="0" err="1" smtClean="0"/>
              <a:t>LeftArc-nsubj</a:t>
            </a:r>
            <a:r>
              <a:rPr lang="en-US" sz="2000" dirty="0" smtClean="0"/>
              <a:t>, </a:t>
            </a:r>
            <a:r>
              <a:rPr lang="en-US" sz="2000" dirty="0" err="1" smtClean="0"/>
              <a:t>LeftArc-dobj</a:t>
            </a:r>
            <a:r>
              <a:rPr lang="en-US" sz="2000" dirty="0" smtClean="0"/>
              <a:t>...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How many classes will your multi-class classifier have?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0385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Generic transition-based dependency parser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12" y="2735881"/>
            <a:ext cx="7945257" cy="228556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457200" y="1881127"/>
            <a:ext cx="1286359" cy="381626"/>
          </a:xfrm>
          <a:prstGeom prst="wedgeRoundRectCallout">
            <a:avLst>
              <a:gd name="adj1" fmla="val 92180"/>
              <a:gd name="adj2" fmla="val 3487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Stack</a:t>
            </a:r>
            <a:endParaRPr lang="en-US" sz="24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2849105" y="1881127"/>
            <a:ext cx="1784888" cy="381626"/>
          </a:xfrm>
          <a:prstGeom prst="wedgeRoundRectCallout">
            <a:avLst>
              <a:gd name="adj1" fmla="val -54206"/>
              <a:gd name="adj2" fmla="val 35489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Input buffer</a:t>
            </a:r>
            <a:endParaRPr lang="en-US" sz="24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3512948" y="5303764"/>
            <a:ext cx="3040251" cy="1174527"/>
          </a:xfrm>
          <a:prstGeom prst="wedgeRoundRectCallout">
            <a:avLst>
              <a:gd name="adj1" fmla="val -68035"/>
              <a:gd name="adj2" fmla="val -16859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 smtClean="0"/>
              <a:t>State</a:t>
            </a:r>
            <a:r>
              <a:rPr lang="en-US" sz="2400" dirty="0" smtClean="0"/>
              <a:t> is final when it contains a single tree anchored at </a:t>
            </a:r>
            <a:r>
              <a:rPr lang="en-US" sz="2400" i="1" dirty="0" smtClean="0"/>
              <a:t>root</a:t>
            </a:r>
            <a:endParaRPr lang="en-US" sz="2400" i="1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223433" y="5176434"/>
            <a:ext cx="2767740" cy="1301857"/>
          </a:xfrm>
          <a:prstGeom prst="wedgeRoundRectCallout">
            <a:avLst>
              <a:gd name="adj1" fmla="val 15815"/>
              <a:gd name="adj2" fmla="val -12692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Training: Correct action given gold data</a:t>
            </a:r>
          </a:p>
          <a:p>
            <a:r>
              <a:rPr lang="en-US" sz="2000" dirty="0" smtClean="0"/>
              <a:t>Testing: Decision of a multi-class classifier</a:t>
            </a:r>
          </a:p>
        </p:txBody>
      </p:sp>
    </p:spTree>
    <p:extLst>
      <p:ext uri="{BB962C8B-B14F-4D97-AF65-F5344CB8AC3E}">
        <p14:creationId xmlns:p14="http://schemas.microsoft.com/office/powerpoint/2010/main" val="100873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4533254"/>
            <a:ext cx="7477932" cy="154983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9357" y="4348479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4757980"/>
            <a:ext cx="7477932" cy="1325104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9357" y="4573205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7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Shift-reduce dependency parsing algorithms for projective trees</a:t>
            </a:r>
          </a:p>
          <a:p>
            <a:r>
              <a:rPr lang="en-US" dirty="0"/>
              <a:t>Shift-reduce dependency parsing algorithms </a:t>
            </a:r>
            <a:r>
              <a:rPr lang="en-US" dirty="0" smtClean="0"/>
              <a:t>for directed acyclic graphs</a:t>
            </a:r>
          </a:p>
          <a:p>
            <a:r>
              <a:rPr lang="en-US" dirty="0" smtClean="0"/>
              <a:t>Tree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9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4990454"/>
            <a:ext cx="7477932" cy="109263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9357" y="4787757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5193152"/>
            <a:ext cx="7477932" cy="889932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9357" y="4990455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8406" y="4930304"/>
            <a:ext cx="1467173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1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5395850"/>
            <a:ext cx="7477932" cy="687234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81608" y="5211075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8407" y="5203264"/>
            <a:ext cx="1467173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2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5616470"/>
            <a:ext cx="7477932" cy="466614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73859" y="5431695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8407" y="5431695"/>
            <a:ext cx="1467173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9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7648" y="5837090"/>
            <a:ext cx="7477932" cy="245994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912604" y="5638795"/>
            <a:ext cx="929898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48407" y="5652315"/>
            <a:ext cx="1467173" cy="291470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0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Example: gold actions for arc-standard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24479"/>
            <a:ext cx="7958380" cy="269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50" y="1592907"/>
            <a:ext cx="3254644" cy="1717647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2115519" y="6303688"/>
            <a:ext cx="6075336" cy="417787"/>
          </a:xfrm>
          <a:prstGeom prst="wedgeRoundRectCallout">
            <a:avLst>
              <a:gd name="adj1" fmla="val -20970"/>
              <a:gd name="adj2" fmla="val -8501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How many actions for a sentence of length </a:t>
            </a:r>
            <a:r>
              <a:rPr lang="en-US" sz="2400" i="1" dirty="0" smtClean="0"/>
              <a:t>N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089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the program trace for the arc-standard algorithm for the sentences:</a:t>
            </a:r>
          </a:p>
          <a:p>
            <a:pPr lvl="1"/>
            <a:r>
              <a:rPr lang="en-US" dirty="0" smtClean="0"/>
              <a:t>John </a:t>
            </a:r>
            <a:r>
              <a:rPr lang="en-US" dirty="0"/>
              <a:t>Doe visited China.</a:t>
            </a:r>
          </a:p>
          <a:p>
            <a:pPr lvl="1"/>
            <a:r>
              <a:rPr lang="en-US" dirty="0"/>
              <a:t>I saw a girl with the telescope.</a:t>
            </a:r>
          </a:p>
          <a:p>
            <a:pPr lvl="1"/>
            <a:r>
              <a:rPr lang="en-US" dirty="0"/>
              <a:t>They told him a story.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05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Generating training data: the oracle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8556"/>
            <a:ext cx="8229600" cy="413201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training oracle generates actions for a given state as follows: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Then train your favorite multi-class classifier on these actions!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122" y="3132811"/>
            <a:ext cx="7113722" cy="173770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6210946" y="4488888"/>
            <a:ext cx="1784888" cy="381626"/>
          </a:xfrm>
          <a:prstGeom prst="wedgeRoundRectCallout">
            <a:avLst>
              <a:gd name="adj1" fmla="val -36840"/>
              <a:gd name="adj2" fmla="val -9792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991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Generally from:</a:t>
            </a:r>
          </a:p>
          <a:p>
            <a:pPr lvl="1"/>
            <a:r>
              <a:rPr lang="en-US" dirty="0" smtClean="0"/>
              <a:t>Top level(s) of the stack</a:t>
            </a:r>
          </a:p>
          <a:p>
            <a:pPr lvl="1"/>
            <a:r>
              <a:rPr lang="en-US" dirty="0" smtClean="0"/>
              <a:t>Words near the front of the buffer</a:t>
            </a:r>
          </a:p>
          <a:p>
            <a:pPr lvl="1"/>
            <a:r>
              <a:rPr lang="en-US" dirty="0" smtClean="0"/>
              <a:t>The dependency relations already created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5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example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3060915"/>
            <a:ext cx="8229600" cy="3065248"/>
          </a:xfrm>
        </p:spPr>
        <p:txBody>
          <a:bodyPr/>
          <a:lstStyle/>
          <a:p>
            <a:r>
              <a:rPr lang="en-US" i="1" dirty="0" smtClean="0"/>
              <a:t>s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stack</a:t>
            </a:r>
          </a:p>
          <a:p>
            <a:r>
              <a:rPr lang="en-US" i="1" dirty="0"/>
              <a:t>b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input buffer</a:t>
            </a:r>
          </a:p>
          <a:p>
            <a:r>
              <a:rPr lang="en-US" i="1" dirty="0" smtClean="0"/>
              <a:t>w</a:t>
            </a:r>
            <a:r>
              <a:rPr lang="en-US" dirty="0" smtClean="0"/>
              <a:t> - word</a:t>
            </a:r>
          </a:p>
          <a:p>
            <a:r>
              <a:rPr lang="en-US" i="1" dirty="0"/>
              <a:t>t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POS tag</a:t>
            </a:r>
          </a:p>
          <a:p>
            <a:r>
              <a:rPr lang="en-US" i="1" dirty="0"/>
              <a:t>o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dependency 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119" y="1643898"/>
            <a:ext cx="6641024" cy="129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55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Dan </a:t>
            </a:r>
            <a:r>
              <a:rPr lang="en-US" dirty="0" err="1" smtClean="0"/>
              <a:t>Jurafsky</a:t>
            </a:r>
            <a:r>
              <a:rPr lang="en-US" dirty="0" smtClean="0"/>
              <a:t>. Speech and Language Processing, </a:t>
            </a:r>
            <a:r>
              <a:rPr lang="en-US" b="1" dirty="0" smtClean="0"/>
              <a:t>3</a:t>
            </a:r>
            <a:r>
              <a:rPr lang="en-US" b="1" baseline="30000" dirty="0" smtClean="0"/>
              <a:t>rd</a:t>
            </a:r>
            <a:r>
              <a:rPr lang="en-US" b="1" dirty="0"/>
              <a:t> </a:t>
            </a:r>
            <a:r>
              <a:rPr lang="en-US" b="1" dirty="0" smtClean="0"/>
              <a:t>edition</a:t>
            </a:r>
            <a:r>
              <a:rPr lang="en-US" dirty="0" smtClean="0"/>
              <a:t>, chapter 14. </a:t>
            </a:r>
            <a:r>
              <a:rPr lang="en-US" dirty="0">
                <a:hlinkClick r:id="rId2"/>
              </a:rPr>
              <a:t>https://web.stanford.edu/~</a:t>
            </a:r>
            <a:r>
              <a:rPr lang="en-US" dirty="0" smtClean="0">
                <a:hlinkClick r:id="rId2"/>
              </a:rPr>
              <a:t>jurafsky/slp3/14.pdf</a:t>
            </a:r>
            <a:r>
              <a:rPr lang="en-US" dirty="0" smtClean="0"/>
              <a:t> </a:t>
            </a:r>
          </a:p>
          <a:p>
            <a:r>
              <a:rPr lang="en-US" dirty="0" err="1"/>
              <a:t>Danqi</a:t>
            </a:r>
            <a:r>
              <a:rPr lang="en-US" dirty="0"/>
              <a:t> Chen and Christopher D. Manning. A Fast and Accurate Dependency Parser using Neural Networks. </a:t>
            </a:r>
            <a:r>
              <a:rPr lang="en-US" dirty="0">
                <a:hlinkClick r:id="rId3"/>
              </a:rPr>
              <a:t>https://cs.stanford.edu/~</a:t>
            </a:r>
            <a:r>
              <a:rPr lang="en-US" dirty="0" smtClean="0">
                <a:hlinkClick r:id="rId3"/>
              </a:rPr>
              <a:t>danqi/papers/emnlp2014.pdf</a:t>
            </a:r>
            <a:r>
              <a:rPr lang="en-US" dirty="0" smtClean="0"/>
              <a:t> </a:t>
            </a:r>
          </a:p>
          <a:p>
            <a:r>
              <a:rPr lang="en-US" dirty="0" smtClean="0"/>
              <a:t>Kenji </a:t>
            </a:r>
            <a:r>
              <a:rPr lang="en-US" dirty="0" err="1" smtClean="0"/>
              <a:t>Sagae</a:t>
            </a:r>
            <a:r>
              <a:rPr lang="en-US" dirty="0" smtClean="0"/>
              <a:t>, </a:t>
            </a:r>
            <a:r>
              <a:rPr lang="en-US" dirty="0" err="1" smtClean="0"/>
              <a:t>Jun’ichi</a:t>
            </a:r>
            <a:r>
              <a:rPr lang="en-US" dirty="0" smtClean="0"/>
              <a:t> Tsuji. Shift-reduce Dependency DAG Parsing</a:t>
            </a:r>
            <a:r>
              <a:rPr lang="en-US" dirty="0"/>
              <a:t>. 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aclweb.org/anthology/C/C08/C08-1095.pdf</a:t>
            </a:r>
            <a:r>
              <a:rPr lang="en-US" dirty="0" smtClean="0"/>
              <a:t> </a:t>
            </a:r>
          </a:p>
          <a:p>
            <a:r>
              <a:rPr lang="en-US" dirty="0"/>
              <a:t>Mihai </a:t>
            </a:r>
            <a:r>
              <a:rPr lang="en-US" dirty="0" err="1"/>
              <a:t>Surdeanu</a:t>
            </a:r>
            <a:r>
              <a:rPr lang="en-US" dirty="0"/>
              <a:t> and Christopher D. Manning. Ensemble Models for Dependency Parsing: Cheap and Good?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surdeanu.info/mihai/papers/naacl10-parsing.pdf</a:t>
            </a:r>
            <a:r>
              <a:rPr lang="en-US" dirty="0" smtClean="0"/>
              <a:t> </a:t>
            </a:r>
          </a:p>
          <a:p>
            <a:r>
              <a:rPr lang="en-US" dirty="0"/>
              <a:t>Kai Sheng Tai, Richard </a:t>
            </a:r>
            <a:r>
              <a:rPr lang="en-US" dirty="0" err="1"/>
              <a:t>Socher</a:t>
            </a:r>
            <a:r>
              <a:rPr lang="en-US" dirty="0"/>
              <a:t>, Christopher D. Manning. Improved Semantic Representations From Tree-Structured Long Short-Term Memory </a:t>
            </a:r>
            <a:r>
              <a:rPr lang="en-US" dirty="0" smtClean="0"/>
              <a:t>Networks.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arxiv.org/pdf/1503.00075.pdf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76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59" y="1685442"/>
            <a:ext cx="7477932" cy="1493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17" y="3446854"/>
            <a:ext cx="3759415" cy="295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combinations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1" y="2426346"/>
            <a:ext cx="7330698" cy="239941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087318" y="5168685"/>
            <a:ext cx="2305373" cy="802209"/>
          </a:xfrm>
          <a:prstGeom prst="wedgeRoundRectCallout">
            <a:avLst>
              <a:gd name="adj1" fmla="val -45902"/>
              <a:gd name="adj2" fmla="val -10661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Concatenation operator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687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Concrete example: features for arc-standard in </a:t>
            </a:r>
            <a:r>
              <a:rPr lang="en-US" dirty="0" err="1" smtClean="0"/>
              <a:t>maltparser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8" y="2189351"/>
            <a:ext cx="8567305" cy="3149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ular Callout 4"/>
          <p:cNvSpPr/>
          <p:nvPr/>
        </p:nvSpPr>
        <p:spPr>
          <a:xfrm>
            <a:off x="1099088" y="5692210"/>
            <a:ext cx="6520912" cy="1091258"/>
          </a:xfrm>
          <a:prstGeom prst="wedgeRoundRectCallout">
            <a:avLst>
              <a:gd name="adj1" fmla="val -18339"/>
              <a:gd name="adj2" fmla="val -7087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DEPREL </a:t>
            </a:r>
            <a:r>
              <a:rPr lang="mr-IN" sz="2000" dirty="0" smtClean="0"/>
              <a:t>–</a:t>
            </a:r>
            <a:r>
              <a:rPr lang="en-US" sz="2000" dirty="0" smtClean="0"/>
              <a:t> label of dependency relation, FORM </a:t>
            </a:r>
            <a:r>
              <a:rPr lang="mr-IN" sz="2000" dirty="0" smtClean="0"/>
              <a:t>–</a:t>
            </a:r>
            <a:r>
              <a:rPr lang="en-US" sz="2000" dirty="0" smtClean="0"/>
              <a:t> word, POSTAG </a:t>
            </a:r>
            <a:r>
              <a:rPr lang="mr-IN" sz="2000" dirty="0" smtClean="0"/>
              <a:t>–</a:t>
            </a:r>
            <a:r>
              <a:rPr lang="en-US" sz="2000" dirty="0" smtClean="0"/>
              <a:t> POS tag, </a:t>
            </a:r>
            <a:r>
              <a:rPr lang="en-US" sz="2000" dirty="0" err="1" smtClean="0"/>
              <a:t>ldep</a:t>
            </a:r>
            <a:r>
              <a:rPr lang="en-US" sz="2000" dirty="0" smtClean="0"/>
              <a:t> - dependency having this word as head, </a:t>
            </a:r>
            <a:r>
              <a:rPr lang="en-US" sz="2000" dirty="0" err="1" smtClean="0"/>
              <a:t>rdep</a:t>
            </a:r>
            <a:r>
              <a:rPr lang="en-US" sz="2000" dirty="0" smtClean="0"/>
              <a:t> - dependency having this word as modifier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957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multi-class classifier works!</a:t>
            </a:r>
          </a:p>
          <a:p>
            <a:r>
              <a:rPr lang="en-US" dirty="0" err="1" smtClean="0"/>
              <a:t>Maltparser</a:t>
            </a:r>
            <a:r>
              <a:rPr lang="en-US" dirty="0" smtClean="0"/>
              <a:t> supports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Linear SVM</a:t>
            </a:r>
          </a:p>
          <a:p>
            <a:pPr lvl="1"/>
            <a:r>
              <a:rPr lang="en-US" dirty="0" smtClean="0"/>
              <a:t>Non-linear SVM</a:t>
            </a:r>
          </a:p>
          <a:p>
            <a:r>
              <a:rPr lang="en-US" dirty="0" smtClean="0"/>
              <a:t>We can use neural networks here!</a:t>
            </a:r>
          </a:p>
          <a:p>
            <a:pPr lvl="1"/>
            <a:r>
              <a:rPr lang="en-US" dirty="0" smtClean="0"/>
              <a:t>See (Chen and Manning, 2014) next slides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Using NNs to train a shift-reduce parser: Motivation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Explicit features are </a:t>
            </a:r>
            <a:r>
              <a:rPr lang="en-US" i="1" dirty="0" smtClean="0"/>
              <a:t>sparse</a:t>
            </a:r>
            <a:r>
              <a:rPr lang="en-US" dirty="0" smtClean="0"/>
              <a:t> (especially in combination)</a:t>
            </a:r>
          </a:p>
          <a:p>
            <a:r>
              <a:rPr lang="en-US" dirty="0" smtClean="0"/>
              <a:t>Explicit features </a:t>
            </a:r>
            <a:r>
              <a:rPr lang="en-US" i="1" dirty="0" smtClean="0"/>
              <a:t>incompletely</a:t>
            </a:r>
            <a:r>
              <a:rPr lang="en-US" dirty="0" smtClean="0"/>
              <a:t> capture the relevant phenomena</a:t>
            </a:r>
          </a:p>
          <a:p>
            <a:r>
              <a:rPr lang="en-US" dirty="0" smtClean="0"/>
              <a:t>Generating explicit features is </a:t>
            </a:r>
            <a:r>
              <a:rPr lang="en-US" i="1" dirty="0" smtClean="0"/>
              <a:t>expensive </a:t>
            </a:r>
            <a:r>
              <a:rPr lang="en-US" dirty="0" smtClean="0"/>
              <a:t>(especially in combination)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73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for shift-reduce parsing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125"/>
            <a:ext cx="9144000" cy="2371585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099088" y="5470902"/>
            <a:ext cx="4968498" cy="1312566"/>
          </a:xfrm>
          <a:prstGeom prst="wedgeRoundRectCallout">
            <a:avLst>
              <a:gd name="adj1" fmla="val -662"/>
              <a:gd name="adj2" fmla="val -81484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Words, POS tags, and arc labels given by a configuration similar to </a:t>
            </a:r>
            <a:r>
              <a:rPr lang="en-US" sz="2000" dirty="0" err="1" smtClean="0"/>
              <a:t>maltparser</a:t>
            </a:r>
            <a:r>
              <a:rPr lang="en-US" sz="2000" dirty="0" smtClean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000" dirty="0" smtClean="0"/>
              <a:t>Everything (including POS tags and dependency labels) is embedded!</a:t>
            </a:r>
            <a:endParaRPr lang="en-US" sz="2000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3165529" y="1945037"/>
            <a:ext cx="4968498" cy="789896"/>
          </a:xfrm>
          <a:prstGeom prst="wedgeRoundRectCallout">
            <a:avLst>
              <a:gd name="adj1" fmla="val -38718"/>
              <a:gd name="adj2" fmla="val 18339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Cube activation function shown to be better empirically than sigmoid and </a:t>
            </a:r>
            <a:r>
              <a:rPr lang="en-US" sz="2000" dirty="0" err="1" smtClean="0"/>
              <a:t>tanh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490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20" y="2152111"/>
            <a:ext cx="6315559" cy="413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NN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71" y="2257371"/>
            <a:ext cx="7710407" cy="318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Visualization of POS and dependency label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99963"/>
            <a:ext cx="8178447" cy="308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use NNs in a better way for this task?</a:t>
            </a:r>
          </a:p>
          <a:p>
            <a:pPr lvl="1"/>
            <a:r>
              <a:rPr lang="en-US" dirty="0" smtClean="0"/>
              <a:t>Hint: the stack and the input buffer are sequences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</a:rPr>
              <a:t>Shift-reduce dependency parsing algorithms for projective trees</a:t>
            </a:r>
          </a:p>
          <a:p>
            <a:r>
              <a:rPr lang="en-US" dirty="0"/>
              <a:t>Shift-reduce dependency parsing algorithms </a:t>
            </a:r>
            <a:r>
              <a:rPr lang="en-US" dirty="0" smtClean="0"/>
              <a:t>for directed acyclic graphs</a:t>
            </a:r>
          </a:p>
          <a:p>
            <a:r>
              <a:rPr lang="en-US" dirty="0" smtClean="0"/>
              <a:t>Tree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Alternative </a:t>
            </a:r>
            <a:r>
              <a:rPr lang="en-US" sz="3200" smtClean="0"/>
              <a:t>parsing algorithms</a:t>
            </a:r>
            <a:endParaRPr lang="en-US" sz="320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06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Arc-eager algorithm: 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39" y="3251846"/>
            <a:ext cx="5610386" cy="2498854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2739324" y="1743558"/>
            <a:ext cx="4242662" cy="1374789"/>
          </a:xfrm>
          <a:prstGeom prst="wedgeRoundRectCallout">
            <a:avLst>
              <a:gd name="adj1" fmla="val -42182"/>
              <a:gd name="adj2" fmla="val 11509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charset="0"/>
              <a:buChar char="•"/>
            </a:pPr>
            <a:r>
              <a:rPr lang="en-US" dirty="0" smtClean="0"/>
              <a:t>This relation created only at step 8 by arc-standard, even though these words show up early in the input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Too many chances to mess up!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3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Arc-eager: actions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0" y="2531390"/>
            <a:ext cx="8431078" cy="266779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2656408" y="5417820"/>
            <a:ext cx="4407331" cy="1235392"/>
          </a:xfrm>
          <a:prstGeom prst="wedgeRoundRectCallout">
            <a:avLst>
              <a:gd name="adj1" fmla="val -15241"/>
              <a:gd name="adj2" fmla="val -61165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These changes make arc-eager a top-down algorithm, while arc-standard is bottom-up. Why?</a:t>
            </a:r>
          </a:p>
        </p:txBody>
      </p:sp>
    </p:spTree>
    <p:extLst>
      <p:ext uri="{BB962C8B-B14F-4D97-AF65-F5344CB8AC3E}">
        <p14:creationId xmlns:p14="http://schemas.microsoft.com/office/powerpoint/2010/main" val="9562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Arc-eager example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05" y="1702015"/>
            <a:ext cx="3332135" cy="1484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2" y="3470518"/>
            <a:ext cx="7524427" cy="25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Exercise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the program trace for the arc-eager algorithm for the sentences:</a:t>
            </a:r>
          </a:p>
          <a:p>
            <a:pPr lvl="1"/>
            <a:r>
              <a:rPr lang="en-US" dirty="0" smtClean="0"/>
              <a:t>John </a:t>
            </a:r>
            <a:r>
              <a:rPr lang="en-US" dirty="0"/>
              <a:t>Doe visited China.</a:t>
            </a:r>
          </a:p>
          <a:p>
            <a:pPr lvl="1"/>
            <a:r>
              <a:rPr lang="en-US" dirty="0"/>
              <a:t>I saw a girl with the telescope.</a:t>
            </a:r>
          </a:p>
          <a:p>
            <a:pPr lvl="1"/>
            <a:r>
              <a:rPr lang="en-US" dirty="0"/>
              <a:t>They told him a story.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8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non-projective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required</a:t>
            </a:r>
          </a:p>
          <a:p>
            <a:r>
              <a:rPr lang="en-US" dirty="0" smtClean="0"/>
              <a:t>If curious, see:</a:t>
            </a:r>
          </a:p>
          <a:p>
            <a:pPr lvl="1"/>
            <a:r>
              <a:rPr lang="en-US" dirty="0" err="1" smtClean="0"/>
              <a:t>Joakim</a:t>
            </a:r>
            <a:r>
              <a:rPr lang="en-US" dirty="0" smtClean="0"/>
              <a:t> </a:t>
            </a:r>
            <a:r>
              <a:rPr lang="en-US" dirty="0" err="1" smtClean="0"/>
              <a:t>Nivre</a:t>
            </a:r>
            <a:r>
              <a:rPr lang="en-US" dirty="0"/>
              <a:t>. Non-Projective Dependency Parsing in Expected Linear Time. </a:t>
            </a:r>
            <a:r>
              <a:rPr lang="en-US" dirty="0">
                <a:hlinkClick r:id="rId2"/>
              </a:rPr>
              <a:t>https://stp.lingfil.uu.se/~</a:t>
            </a:r>
            <a:r>
              <a:rPr lang="en-US" dirty="0" smtClean="0">
                <a:hlinkClick r:id="rId2"/>
              </a:rPr>
              <a:t>nivre/docs/acl09.pdf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Hint: added the SWAP action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of shift-reduce parsers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practice, arc-eager and arc-standard perform relatively similarly</a:t>
            </a:r>
          </a:p>
          <a:p>
            <a:r>
              <a:rPr lang="en-US" dirty="0" smtClean="0"/>
              <a:t>But they are different enough to be useful in an ensemble model</a:t>
            </a:r>
          </a:p>
          <a:p>
            <a:pPr lvl="1"/>
            <a:r>
              <a:rPr lang="en-US" dirty="0" smtClean="0"/>
              <a:t>How would you build such an ensemble?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6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Participants in the ensemble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56" y="1996043"/>
            <a:ext cx="6966488" cy="37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7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results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51" y="2988805"/>
            <a:ext cx="7377193" cy="28327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70142" y="3657599"/>
            <a:ext cx="4300780" cy="294468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3040896" y="2138631"/>
            <a:ext cx="4255576" cy="687159"/>
          </a:xfrm>
          <a:prstGeom prst="wedgeRoundRectCallout">
            <a:avLst>
              <a:gd name="adj1" fmla="val -19432"/>
              <a:gd name="adj2" fmla="val 723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Trivial to implement; nearly 2 </a:t>
            </a:r>
            <a:r>
              <a:rPr lang="en-US" sz="2000" smtClean="0"/>
              <a:t>points higher than the best individual 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298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Shift-reduce dependency parsing algorithms for projective trees</a:t>
            </a:r>
          </a:p>
          <a:p>
            <a:r>
              <a:rPr lang="en-US" dirty="0">
                <a:solidFill>
                  <a:srgbClr val="FF0000"/>
                </a:solidFill>
              </a:rPr>
              <a:t>Shift-reduce dependency parsing algorithms </a:t>
            </a:r>
            <a:r>
              <a:rPr lang="en-US" dirty="0" smtClean="0">
                <a:solidFill>
                  <a:srgbClr val="FF0000"/>
                </a:solidFill>
              </a:rPr>
              <a:t>for directed acyclic graphs</a:t>
            </a:r>
          </a:p>
          <a:p>
            <a:r>
              <a:rPr lang="en-US" dirty="0" smtClean="0"/>
              <a:t>Tree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4268987" y="5188432"/>
            <a:ext cx="2751245" cy="866004"/>
          </a:xfrm>
          <a:prstGeom prst="wedgeRoundRectCallout">
            <a:avLst>
              <a:gd name="adj1" fmla="val -56317"/>
              <a:gd name="adj2" fmla="val -14132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Typed </a:t>
            </a:r>
            <a:r>
              <a:rPr lang="en-US" sz="2400" smtClean="0"/>
              <a:t>dependency structure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56" y="2250420"/>
            <a:ext cx="6052088" cy="210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 syntax = multiple heads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08222"/>
          </a:xfrm>
        </p:spPr>
        <p:txBody>
          <a:bodyPr>
            <a:noAutofit/>
          </a:bodyPr>
          <a:lstStyle/>
          <a:p>
            <a:r>
              <a:rPr lang="en-US" sz="2400" dirty="0" smtClean="0"/>
              <a:t>Collapsed/enhanced syntactic dependencies allow a word to have multiple heads: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 descr="Screen Shot 2013-08-07 at 2.04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361" y="2441227"/>
            <a:ext cx="4095755" cy="42802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97361" y="3984752"/>
            <a:ext cx="894085" cy="420131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66727" y="3984751"/>
            <a:ext cx="1076873" cy="420131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893116" y="3349449"/>
            <a:ext cx="1964724" cy="1426904"/>
          </a:xfrm>
          <a:prstGeom prst="wedgeRoundRectCallout">
            <a:avLst>
              <a:gd name="adj1" fmla="val -89872"/>
              <a:gd name="adj2" fmla="val 219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Why </a:t>
            </a:r>
            <a:r>
              <a:rPr lang="en-US" sz="2000" smtClean="0"/>
              <a:t>is this problematic for arc-standard?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0109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Arc-standard revisited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97" y="2975030"/>
            <a:ext cx="7222210" cy="1742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18655" y="3275459"/>
            <a:ext cx="3548952" cy="316827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173895" y="3856824"/>
            <a:ext cx="3607835" cy="316827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5471523" y="4735691"/>
            <a:ext cx="2696084" cy="438167"/>
          </a:xfrm>
          <a:prstGeom prst="wedgeRoundRectCallout">
            <a:avLst>
              <a:gd name="adj1" fmla="val -6813"/>
              <a:gd name="adj2" fmla="val -1639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Problem operations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413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Arc-eager revisited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60" y="2531390"/>
            <a:ext cx="8431078" cy="2667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4899" y="2849118"/>
            <a:ext cx="1530220" cy="316827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481967" y="5199184"/>
            <a:ext cx="2696084" cy="438167"/>
          </a:xfrm>
          <a:prstGeom prst="wedgeRoundRectCallout">
            <a:avLst>
              <a:gd name="adj1" fmla="val 1493"/>
              <a:gd name="adj2" fmla="val -50035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Problem operation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049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intuition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Don’t pop elements from the stack when an arc is created</a:t>
            </a:r>
          </a:p>
          <a:p>
            <a:pPr lvl="1"/>
            <a:r>
              <a:rPr lang="en-US" dirty="0" smtClean="0"/>
              <a:t>This allows them to be attached to multiple heads</a:t>
            </a:r>
          </a:p>
          <a:p>
            <a:r>
              <a:rPr lang="en-US" dirty="0" smtClean="0"/>
              <a:t>This leads to 5 actions</a:t>
            </a:r>
          </a:p>
          <a:p>
            <a:pPr lvl="1"/>
            <a:r>
              <a:rPr lang="en-US" dirty="0" smtClean="0"/>
              <a:t>Shift, </a:t>
            </a:r>
            <a:r>
              <a:rPr lang="en-US" dirty="0" err="1" smtClean="0"/>
              <a:t>LeftAttach</a:t>
            </a:r>
            <a:r>
              <a:rPr lang="en-US" dirty="0" smtClean="0"/>
              <a:t>, </a:t>
            </a:r>
            <a:r>
              <a:rPr lang="en-US" dirty="0" err="1" smtClean="0"/>
              <a:t>RightAttach</a:t>
            </a:r>
            <a:r>
              <a:rPr lang="en-US" dirty="0" smtClean="0"/>
              <a:t>, </a:t>
            </a:r>
            <a:r>
              <a:rPr lang="en-US" dirty="0" err="1" smtClean="0"/>
              <a:t>LeftReduce</a:t>
            </a:r>
            <a:r>
              <a:rPr lang="en-US" dirty="0" smtClean="0"/>
              <a:t>, </a:t>
            </a:r>
            <a:r>
              <a:rPr lang="en-US" dirty="0" err="1" smtClean="0"/>
              <a:t>RightReduce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65" y="1740161"/>
            <a:ext cx="1814555" cy="371467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964" y="4788807"/>
            <a:ext cx="1849828" cy="1567543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5333878" y="2884139"/>
            <a:ext cx="2696084" cy="438167"/>
          </a:xfrm>
          <a:prstGeom prst="wedgeRoundRectCallout">
            <a:avLst>
              <a:gd name="adj1" fmla="val -52149"/>
              <a:gd name="adj2" fmla="val 18533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Shift: same as before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6648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55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001671" y="1828800"/>
            <a:ext cx="2873366" cy="2248678"/>
          </a:xfrm>
          <a:prstGeom prst="wedgeRoundRectCallout">
            <a:avLst>
              <a:gd name="adj1" fmla="val -58331"/>
              <a:gd name="adj2" fmla="val 149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LeftAttach</a:t>
            </a:r>
            <a:r>
              <a:rPr lang="en-US" sz="2000" dirty="0" smtClean="0"/>
              <a:t>: creates a left dependency arc between the top two elements on the stack, as long as a right arc does not exist. </a:t>
            </a:r>
            <a:r>
              <a:rPr lang="en-US" sz="2000" i="1" dirty="0" smtClean="0"/>
              <a:t>No element is removed</a:t>
            </a:r>
            <a:r>
              <a:rPr lang="en-US" sz="2000" dirty="0" smtClean="0"/>
              <a:t>! 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84" y="2034074"/>
            <a:ext cx="3553403" cy="2884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853" y="4396145"/>
            <a:ext cx="2472902" cy="214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1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56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5073206" y="1950099"/>
            <a:ext cx="2546794" cy="1371600"/>
          </a:xfrm>
          <a:prstGeom prst="wedgeRoundRectCallout">
            <a:avLst>
              <a:gd name="adj1" fmla="val -56499"/>
              <a:gd name="adj2" fmla="val 149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LeftReduce</a:t>
            </a:r>
            <a:r>
              <a:rPr lang="en-US" sz="2000" dirty="0" smtClean="0"/>
              <a:t>: similar to </a:t>
            </a:r>
            <a:r>
              <a:rPr lang="en-US" sz="2000" dirty="0" err="1" smtClean="0"/>
              <a:t>LeftAttach</a:t>
            </a:r>
            <a:r>
              <a:rPr lang="en-US" sz="2000" dirty="0" smtClean="0"/>
              <a:t> but remove the modifier from the stack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953" y="1785469"/>
            <a:ext cx="3193402" cy="457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7" y="1684508"/>
            <a:ext cx="1495231" cy="503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0" y="2680607"/>
            <a:ext cx="4118711" cy="2917761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6140006" y="2332653"/>
            <a:ext cx="2546794" cy="2892489"/>
          </a:xfrm>
          <a:prstGeom prst="wedgeRoundRectCallout">
            <a:avLst>
              <a:gd name="adj1" fmla="val -56499"/>
              <a:gd name="adj2" fmla="val 149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RightAttach</a:t>
            </a:r>
            <a:r>
              <a:rPr lang="en-US" sz="2000" dirty="0" smtClean="0"/>
              <a:t>: creates a right dependency between the top 2 elements on the stack, </a:t>
            </a:r>
            <a:r>
              <a:rPr lang="en-US" sz="2000" i="1" dirty="0" smtClean="0"/>
              <a:t>and pushes the top element on the stack back in the input buffer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0190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59</a:t>
            </a:fld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018708" y="2537927"/>
            <a:ext cx="2350851" cy="1464906"/>
          </a:xfrm>
          <a:prstGeom prst="wedgeRoundRectCallout">
            <a:avLst>
              <a:gd name="adj1" fmla="val -56499"/>
              <a:gd name="adj2" fmla="val 1498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 smtClean="0"/>
              <a:t>RightReduce</a:t>
            </a:r>
            <a:r>
              <a:rPr lang="en-US" sz="2000" dirty="0" smtClean="0"/>
              <a:t>: same as </a:t>
            </a:r>
            <a:r>
              <a:rPr lang="en-US" sz="2000" dirty="0" err="1" smtClean="0"/>
              <a:t>LeftReduce</a:t>
            </a:r>
            <a:r>
              <a:rPr lang="en-US" sz="2000" dirty="0" smtClean="0"/>
              <a:t>, but creates a right dependency arc</a:t>
            </a:r>
            <a:endParaRPr lang="en-US" sz="2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63" y="2402375"/>
            <a:ext cx="3956180" cy="2644326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2827639" y="5722554"/>
            <a:ext cx="4086345" cy="1001810"/>
          </a:xfrm>
          <a:prstGeom prst="wedgeRoundRectCallout">
            <a:avLst>
              <a:gd name="adj1" fmla="val -28414"/>
              <a:gd name="adj2" fmla="val -18805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Dependency between X and Y enabled because of the previous push back in the </a:t>
            </a:r>
            <a:r>
              <a:rPr lang="en-US" sz="2000" smtClean="0"/>
              <a:t>input buffer!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64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Typed dependency structures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set of binary dependency relations for a sentence</a:t>
            </a:r>
          </a:p>
          <a:p>
            <a:pPr lvl="1"/>
            <a:r>
              <a:rPr lang="en-US" dirty="0" smtClean="0"/>
              <a:t>Head: central organizing word of a larger constituent</a:t>
            </a:r>
          </a:p>
          <a:p>
            <a:pPr lvl="1"/>
            <a:r>
              <a:rPr lang="en-US" dirty="0" smtClean="0"/>
              <a:t>Modifier: depends on the head word</a:t>
            </a:r>
          </a:p>
          <a:p>
            <a:pPr lvl="1"/>
            <a:r>
              <a:rPr lang="en-US" dirty="0" smtClean="0"/>
              <a:t>Label: indicates the grammatical function captured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Walkthrough example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0" y="1879601"/>
            <a:ext cx="2995127" cy="2206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530" y="4208746"/>
            <a:ext cx="3049399" cy="17255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470" y="5071507"/>
            <a:ext cx="448906" cy="43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2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Shift-reduce dependency parsing algorithms for projective trees</a:t>
            </a:r>
          </a:p>
          <a:p>
            <a:r>
              <a:rPr lang="en-US" dirty="0"/>
              <a:t>Shift-reduce dependency parsing algorithms </a:t>
            </a:r>
            <a:r>
              <a:rPr lang="en-US" dirty="0" smtClean="0"/>
              <a:t>for directed acyclic graphs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Tree LSTMs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Ok, so now we can generate a </a:t>
            </a:r>
            <a:r>
              <a:rPr lang="en-US" i="1" dirty="0" smtClean="0"/>
              <a:t>syntactic</a:t>
            </a:r>
            <a:r>
              <a:rPr lang="en-US" dirty="0" smtClean="0"/>
              <a:t> representation of a sentence.</a:t>
            </a:r>
          </a:p>
          <a:p>
            <a:r>
              <a:rPr lang="en-US" dirty="0" smtClean="0"/>
              <a:t>Can we use this to improve existing </a:t>
            </a:r>
            <a:r>
              <a:rPr lang="en-US" i="1" dirty="0" smtClean="0"/>
              <a:t>semantic</a:t>
            </a:r>
            <a:r>
              <a:rPr lang="en-US" dirty="0" smtClean="0"/>
              <a:t> tasks such as sentiment analysis?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2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53" y="1763268"/>
            <a:ext cx="6313494" cy="38328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5253" y="5987018"/>
            <a:ext cx="639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 </a:t>
            </a:r>
            <a:r>
              <a:rPr lang="en-US" dirty="0"/>
              <a:t>sentiment treebank: </a:t>
            </a:r>
            <a:r>
              <a:rPr lang="en-US" dirty="0">
                <a:hlinkClick r:id="rId3"/>
              </a:rPr>
              <a:t>https://nlp.stanford.edu/sentiment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6340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We will use LSTMs tailored for trees to capture this information!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2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LSTMs vs. chain LSTMs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924" y="1559202"/>
            <a:ext cx="4772152" cy="529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9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of chain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2" y="1961176"/>
            <a:ext cx="6254496" cy="41195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6156" y="4308731"/>
            <a:ext cx="1530636" cy="629029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772007" y="5510940"/>
            <a:ext cx="2174129" cy="819248"/>
          </a:xfrm>
          <a:prstGeom prst="wedgeRoundRectCallout">
            <a:avLst>
              <a:gd name="adj1" fmla="val -58429"/>
              <a:gd name="adj2" fmla="val -11392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smtClean="0"/>
              <a:t>Strict left-to-right chaining!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785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Child-sum Tree-LSTMs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52" y="1572768"/>
            <a:ext cx="6040896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Child-sum Tree-LSTMs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656" y="1699147"/>
            <a:ext cx="5486400" cy="51588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62656" y="3366899"/>
            <a:ext cx="649224" cy="629029"/>
          </a:xfrm>
          <a:prstGeom prst="rect">
            <a:avLst/>
          </a:prstGeom>
          <a:noFill/>
          <a:ln w="508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ular Callout 5"/>
          <p:cNvSpPr/>
          <p:nvPr/>
        </p:nvSpPr>
        <p:spPr>
          <a:xfrm>
            <a:off x="550783" y="2084832"/>
            <a:ext cx="2174129" cy="1108964"/>
          </a:xfrm>
          <a:prstGeom prst="wedgeRoundRectCallout">
            <a:avLst>
              <a:gd name="adj1" fmla="val 56390"/>
              <a:gd name="adj2" fmla="val 99256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How much we are forgetting from child </a:t>
            </a:r>
            <a:r>
              <a:rPr lang="en-US" sz="2000" i="1" dirty="0" smtClean="0"/>
              <a:t>k</a:t>
            </a:r>
            <a:r>
              <a:rPr lang="en-US" sz="2000" dirty="0" smtClean="0"/>
              <a:t> of node </a:t>
            </a:r>
            <a:r>
              <a:rPr lang="en-US" sz="2000" i="1" dirty="0" smtClean="0"/>
              <a:t>j</a:t>
            </a:r>
            <a:endParaRPr lang="en-US" sz="2000" i="1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6146911" y="1566926"/>
            <a:ext cx="2174129" cy="664210"/>
          </a:xfrm>
          <a:prstGeom prst="wedgeRoundRectCallout">
            <a:avLst>
              <a:gd name="adj1" fmla="val -112264"/>
              <a:gd name="adj2" fmla="val 7543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C(</a:t>
            </a:r>
            <a:r>
              <a:rPr lang="en-US" sz="2000" i="1" dirty="0" smtClean="0"/>
              <a:t>j</a:t>
            </a:r>
            <a:r>
              <a:rPr lang="en-US" sz="2000" dirty="0" smtClean="0"/>
              <a:t>) = all children of node j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3621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N-</a:t>
            </a:r>
            <a:r>
              <a:rPr lang="en-US" dirty="0" err="1" smtClean="0"/>
              <a:t>ary</a:t>
            </a:r>
            <a:r>
              <a:rPr lang="en-US" dirty="0" smtClean="0"/>
              <a:t> Tree-LSTMs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Applied to tree structures where</a:t>
            </a:r>
          </a:p>
          <a:p>
            <a:pPr lvl="1"/>
            <a:r>
              <a:rPr lang="en-US" dirty="0" smtClean="0"/>
              <a:t>The branching factor is at most </a:t>
            </a:r>
            <a:r>
              <a:rPr lang="en-US" i="1" dirty="0" smtClean="0"/>
              <a:t>N</a:t>
            </a:r>
          </a:p>
          <a:p>
            <a:pPr lvl="1"/>
            <a:r>
              <a:rPr lang="en-US" dirty="0" smtClean="0"/>
              <a:t>Children are ordered from 1 to </a:t>
            </a:r>
            <a:r>
              <a:rPr lang="en-US" i="1" dirty="0" smtClean="0"/>
              <a:t>N</a:t>
            </a:r>
          </a:p>
          <a:p>
            <a:r>
              <a:rPr lang="en-US" dirty="0" smtClean="0"/>
              <a:t>Unlike the previous model, this one has </a:t>
            </a:r>
            <a:r>
              <a:rPr lang="en-US" i="1" dirty="0" smtClean="0"/>
              <a:t>separate parameter matrices </a:t>
            </a:r>
            <a:r>
              <a:rPr lang="en-US" dirty="0" smtClean="0"/>
              <a:t>per child (rather than one per sum of children)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6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Selected dependency relations from the Universal Dependency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07" y="1749165"/>
            <a:ext cx="7896386" cy="46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</a:t>
            </a:r>
            <a:r>
              <a:rPr lang="en-US" dirty="0" err="1"/>
              <a:t>ary</a:t>
            </a:r>
            <a:r>
              <a:rPr lang="en-US" dirty="0"/>
              <a:t> Tree-LSTMs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898" y="1572782"/>
            <a:ext cx="4680204" cy="5148693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4142232" y="2441448"/>
            <a:ext cx="1417320" cy="932688"/>
          </a:xfrm>
          <a:custGeom>
            <a:avLst/>
            <a:gdLst>
              <a:gd name="connsiteX0" fmla="*/ 100584 w 1417320"/>
              <a:gd name="connsiteY0" fmla="*/ 164592 h 932688"/>
              <a:gd name="connsiteX1" fmla="*/ 219456 w 1417320"/>
              <a:gd name="connsiteY1" fmla="*/ 457200 h 932688"/>
              <a:gd name="connsiteX2" fmla="*/ 0 w 1417320"/>
              <a:gd name="connsiteY2" fmla="*/ 667512 h 932688"/>
              <a:gd name="connsiteX3" fmla="*/ 192024 w 1417320"/>
              <a:gd name="connsiteY3" fmla="*/ 932688 h 932688"/>
              <a:gd name="connsiteX4" fmla="*/ 704088 w 1417320"/>
              <a:gd name="connsiteY4" fmla="*/ 932688 h 932688"/>
              <a:gd name="connsiteX5" fmla="*/ 1106424 w 1417320"/>
              <a:gd name="connsiteY5" fmla="*/ 722376 h 932688"/>
              <a:gd name="connsiteX6" fmla="*/ 1417320 w 1417320"/>
              <a:gd name="connsiteY6" fmla="*/ 603504 h 932688"/>
              <a:gd name="connsiteX7" fmla="*/ 1243584 w 1417320"/>
              <a:gd name="connsiteY7" fmla="*/ 118872 h 932688"/>
              <a:gd name="connsiteX8" fmla="*/ 850392 w 1417320"/>
              <a:gd name="connsiteY8" fmla="*/ 54864 h 932688"/>
              <a:gd name="connsiteX9" fmla="*/ 384048 w 1417320"/>
              <a:gd name="connsiteY9" fmla="*/ 0 h 932688"/>
              <a:gd name="connsiteX10" fmla="*/ 100584 w 1417320"/>
              <a:gd name="connsiteY10" fmla="*/ 164592 h 932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17320" h="932688">
                <a:moveTo>
                  <a:pt x="100584" y="164592"/>
                </a:moveTo>
                <a:lnTo>
                  <a:pt x="219456" y="457200"/>
                </a:lnTo>
                <a:lnTo>
                  <a:pt x="0" y="667512"/>
                </a:lnTo>
                <a:lnTo>
                  <a:pt x="192024" y="932688"/>
                </a:lnTo>
                <a:lnTo>
                  <a:pt x="704088" y="932688"/>
                </a:lnTo>
                <a:lnTo>
                  <a:pt x="1106424" y="722376"/>
                </a:lnTo>
                <a:lnTo>
                  <a:pt x="1417320" y="603504"/>
                </a:lnTo>
                <a:lnTo>
                  <a:pt x="1243584" y="118872"/>
                </a:lnTo>
                <a:lnTo>
                  <a:pt x="850392" y="54864"/>
                </a:lnTo>
                <a:lnTo>
                  <a:pt x="384048" y="0"/>
                </a:lnTo>
                <a:lnTo>
                  <a:pt x="100584" y="164592"/>
                </a:lnTo>
                <a:close/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841855" y="2276856"/>
            <a:ext cx="2174129" cy="969264"/>
          </a:xfrm>
          <a:prstGeom prst="wedgeRoundRectCallout">
            <a:avLst>
              <a:gd name="adj1" fmla="val -105534"/>
              <a:gd name="adj2" fmla="val 3364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I think this is a bug in the paper. Why?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96637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Encoder for sentiment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authors trained an encoder on the final output of these LSTMs (</a:t>
            </a:r>
            <a:r>
              <a:rPr lang="en-US" i="1" dirty="0" err="1"/>
              <a:t>h</a:t>
            </a:r>
            <a:r>
              <a:rPr lang="en-US" i="1" baseline="-25000" dirty="0" err="1" smtClean="0"/>
              <a:t>N</a:t>
            </a:r>
            <a:r>
              <a:rPr lang="en-US" dirty="0" smtClean="0"/>
              <a:t>), where the output is fed into a </a:t>
            </a:r>
            <a:r>
              <a:rPr lang="en-US" dirty="0" err="1" smtClean="0"/>
              <a:t>softmax</a:t>
            </a:r>
            <a:r>
              <a:rPr lang="en-US" dirty="0" smtClean="0"/>
              <a:t> layer to predict the sentiment label for the whole sentence</a:t>
            </a:r>
          </a:p>
          <a:p>
            <a:r>
              <a:rPr lang="en-US" dirty="0" smtClean="0"/>
              <a:t>Trained using the usual negative log likelihood cost function, and L2 regularization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6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Results on the Stanford </a:t>
            </a:r>
            <a:r>
              <a:rPr lang="en-US" sz="3200" smtClean="0"/>
              <a:t>sentiment treebank</a:t>
            </a:r>
            <a:endParaRPr lang="en-US" sz="32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66" y="1554480"/>
            <a:ext cx="3998068" cy="509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Take-away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Shift-reduce dependency parsing algorithms for projective trees</a:t>
            </a:r>
          </a:p>
          <a:p>
            <a:r>
              <a:rPr lang="en-US" dirty="0"/>
              <a:t>Shift-reduce dependency parsing algorithms </a:t>
            </a:r>
            <a:r>
              <a:rPr lang="en-US" dirty="0" smtClean="0"/>
              <a:t>for directed acyclic graphs</a:t>
            </a:r>
          </a:p>
          <a:p>
            <a:r>
              <a:rPr lang="en-US" dirty="0" smtClean="0"/>
              <a:t>Tree LSTMs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2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what are the dependency labels in these examples?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2" y="2019300"/>
            <a:ext cx="8258655" cy="41877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8196" y="2402237"/>
            <a:ext cx="1813302" cy="3727343"/>
          </a:xfrm>
          <a:prstGeom prst="rect">
            <a:avLst/>
          </a:prstGeom>
          <a:solidFill>
            <a:srgbClr val="E5E5E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Exercise: what are the dependency labels in these examples?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5157AA-4A4D-2C48-B0F6-C526C028AE97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72" y="2019300"/>
            <a:ext cx="8258655" cy="41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8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1566</Words>
  <Application>Microsoft Macintosh PowerPoint</Application>
  <PresentationFormat>On-screen Show (4:3)</PresentationFormat>
  <Paragraphs>295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7" baseType="lpstr">
      <vt:lpstr>Calibri</vt:lpstr>
      <vt:lpstr>Mangal</vt:lpstr>
      <vt:lpstr>Arial</vt:lpstr>
      <vt:lpstr>Office Theme</vt:lpstr>
      <vt:lpstr>CSC 439/539  Statistical Natural Language Processing Lecture 8: Dependency Parsing</vt:lpstr>
      <vt:lpstr>Take-away</vt:lpstr>
      <vt:lpstr>Readings</vt:lpstr>
      <vt:lpstr>Take-away</vt:lpstr>
      <vt:lpstr>Remember this?</vt:lpstr>
      <vt:lpstr>Typed dependency structures</vt:lpstr>
      <vt:lpstr>Selected dependency relations from the Universal Dependency set</vt:lpstr>
      <vt:lpstr>Exercise: what are the dependency labels in these examples?</vt:lpstr>
      <vt:lpstr>Exercise: what are the dependency labels in these examples?</vt:lpstr>
      <vt:lpstr>Exercise: what is the unlabeled dependency tree for this sentence?</vt:lpstr>
      <vt:lpstr>Practice Exercise</vt:lpstr>
      <vt:lpstr>Properties of dependency trees</vt:lpstr>
      <vt:lpstr>Projectivity</vt:lpstr>
      <vt:lpstr>Shift-reduce (or transition-based) algorithms</vt:lpstr>
      <vt:lpstr>Arc-standard algorithm</vt:lpstr>
      <vt:lpstr>Arc-standard algorithm</vt:lpstr>
      <vt:lpstr>Generic transition-based dependency parser</vt:lpstr>
      <vt:lpstr>Example: gold actions for arc-standard</vt:lpstr>
      <vt:lpstr>Example: gold actions for arc-standard</vt:lpstr>
      <vt:lpstr>Example: gold actions for arc-standard</vt:lpstr>
      <vt:lpstr>Example: gold actions for arc-standard</vt:lpstr>
      <vt:lpstr>Example: gold actions for arc-standard</vt:lpstr>
      <vt:lpstr>Example: gold actions for arc-standard</vt:lpstr>
      <vt:lpstr>Example: gold actions for arc-standard</vt:lpstr>
      <vt:lpstr>Example: gold actions for arc-standard</vt:lpstr>
      <vt:lpstr>Practice Exercise</vt:lpstr>
      <vt:lpstr>Generating training data: the oracle</vt:lpstr>
      <vt:lpstr>Features</vt:lpstr>
      <vt:lpstr>Features example</vt:lpstr>
      <vt:lpstr>Features example</vt:lpstr>
      <vt:lpstr>Feature combinations</vt:lpstr>
      <vt:lpstr>Concrete example: features for arc-standard in maltparser</vt:lpstr>
      <vt:lpstr>Classifiers</vt:lpstr>
      <vt:lpstr>Using NNs to train a shift-reduce parser: Motivation</vt:lpstr>
      <vt:lpstr>NN for shift-reduce parsing</vt:lpstr>
      <vt:lpstr>NN results</vt:lpstr>
      <vt:lpstr>NN analysis</vt:lpstr>
      <vt:lpstr>Visualization of POS and dependency label embeddings</vt:lpstr>
      <vt:lpstr>Practice Exercise</vt:lpstr>
      <vt:lpstr>Alternative parsing algorithms</vt:lpstr>
      <vt:lpstr>Arc-eager algorithm: motivation</vt:lpstr>
      <vt:lpstr>Arc-eager: actions</vt:lpstr>
      <vt:lpstr>Arc-eager example</vt:lpstr>
      <vt:lpstr>Practice Exercise</vt:lpstr>
      <vt:lpstr>Handling non-projective trees</vt:lpstr>
      <vt:lpstr>Ensemble of shift-reduce parsers</vt:lpstr>
      <vt:lpstr>Participants in the ensemble</vt:lpstr>
      <vt:lpstr>Ensemble results</vt:lpstr>
      <vt:lpstr>Take-away</vt:lpstr>
      <vt:lpstr>DAG syntax = multiple heads</vt:lpstr>
      <vt:lpstr>Arc-standard revisited</vt:lpstr>
      <vt:lpstr>Arc-eager revisited</vt:lpstr>
      <vt:lpstr>Main intuition</vt:lpstr>
      <vt:lpstr>Walkthrough example 1</vt:lpstr>
      <vt:lpstr>Walkthrough example 1</vt:lpstr>
      <vt:lpstr>Walkthrough example 1</vt:lpstr>
      <vt:lpstr>Walkthrough example 2</vt:lpstr>
      <vt:lpstr>Walkthrough example 2</vt:lpstr>
      <vt:lpstr>Walkthrough example 2</vt:lpstr>
      <vt:lpstr>Walkthrough example 2</vt:lpstr>
      <vt:lpstr>Take-away</vt:lpstr>
      <vt:lpstr>Motivation</vt:lpstr>
      <vt:lpstr>Motivation</vt:lpstr>
      <vt:lpstr>Motivation</vt:lpstr>
      <vt:lpstr>Tree LSTMs vs. chain LSTMs</vt:lpstr>
      <vt:lpstr>Review of chain LSTMs</vt:lpstr>
      <vt:lpstr>Child-sum Tree-LSTMs</vt:lpstr>
      <vt:lpstr>Child-sum Tree-LSTMs</vt:lpstr>
      <vt:lpstr>N-ary Tree-LSTMs</vt:lpstr>
      <vt:lpstr>N-ary Tree-LSTMs</vt:lpstr>
      <vt:lpstr>Encoder for sentiment analysis</vt:lpstr>
      <vt:lpstr>Results on the Stanford sentiment treebank</vt:lpstr>
      <vt:lpstr>Take-away</vt:lpstr>
    </vt:vector>
  </TitlesOfParts>
  <Company>UA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Mihai Surdeanu</dc:creator>
  <cp:lastModifiedBy>Microsoft Office User</cp:lastModifiedBy>
  <cp:revision>350</cp:revision>
  <cp:lastPrinted>2015-01-14T19:02:31Z</cp:lastPrinted>
  <dcterms:created xsi:type="dcterms:W3CDTF">2013-07-26T18:41:15Z</dcterms:created>
  <dcterms:modified xsi:type="dcterms:W3CDTF">2017-11-14T04:33:24Z</dcterms:modified>
</cp:coreProperties>
</file>